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_rels/slide1.xml.rels" ContentType="application/vnd.openxmlformats-package.relationships+xml"/>
  <Override PartName="/ppt/slides/_rels/slide22.xml.rels" ContentType="application/vnd.openxmlformats-package.relationships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3.xml.rels" ContentType="application/vnd.openxmlformats-package.relationships+xml"/>
  <Override PartName="/ppt/slides/_rels/slide21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00b050"/>
            </a:solidFill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8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19"/>
          <p:cNvSpPr/>
          <p:nvPr/>
        </p:nvSpPr>
        <p:spPr>
          <a:xfrm>
            <a:off x="0" y="330120"/>
            <a:ext cx="9143640" cy="6527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4" name="ZoneTexte 13"/>
          <p:cNvSpPr/>
          <p:nvPr/>
        </p:nvSpPr>
        <p:spPr>
          <a:xfrm>
            <a:off x="2063880" y="3009960"/>
            <a:ext cx="5016240" cy="1491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Je sais ajouter 9, 19 ou 29  à un nombre.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5" name="Image 14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920" cy="1265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6" name="ZoneTexte 5"/>
          <p:cNvSpPr/>
          <p:nvPr/>
        </p:nvSpPr>
        <p:spPr>
          <a:xfrm>
            <a:off x="720720" y="2586960"/>
            <a:ext cx="305928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54 + 19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"/>
          <p:cNvSpPr/>
          <p:nvPr/>
        </p:nvSpPr>
        <p:spPr>
          <a:xfrm>
            <a:off x="4573080" y="1098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400000" bIns="540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8" name=""/>
          <p:cNvSpPr/>
          <p:nvPr/>
        </p:nvSpPr>
        <p:spPr>
          <a:xfrm>
            <a:off x="1620000" y="927000"/>
            <a:ext cx="5938200" cy="6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ZoneTexte 11"/>
          <p:cNvSpPr/>
          <p:nvPr/>
        </p:nvSpPr>
        <p:spPr>
          <a:xfrm>
            <a:off x="5040000" y="2595960"/>
            <a:ext cx="341928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534 + 19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2" name="ZoneTexte 5"/>
          <p:cNvSpPr/>
          <p:nvPr/>
        </p:nvSpPr>
        <p:spPr>
          <a:xfrm>
            <a:off x="360000" y="2175840"/>
            <a:ext cx="305928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54 + 19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ZoneTexte 8"/>
          <p:cNvSpPr/>
          <p:nvPr/>
        </p:nvSpPr>
        <p:spPr>
          <a:xfrm>
            <a:off x="3364200" y="2160000"/>
            <a:ext cx="111312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</a:rPr>
              <a:t>73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ZoneTexte 9"/>
          <p:cNvSpPr/>
          <p:nvPr/>
        </p:nvSpPr>
        <p:spPr>
          <a:xfrm>
            <a:off x="1439640" y="3410280"/>
            <a:ext cx="197964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</a:rPr>
              <a:t>+20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Accolade fermante 10"/>
          <p:cNvSpPr/>
          <p:nvPr/>
        </p:nvSpPr>
        <p:spPr>
          <a:xfrm rot="16200000">
            <a:off x="2189160" y="2494800"/>
            <a:ext cx="383760" cy="164844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6" name=""/>
          <p:cNvSpPr/>
          <p:nvPr/>
        </p:nvSpPr>
        <p:spPr>
          <a:xfrm>
            <a:off x="4573080" y="1098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400000" bIns="540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47" name=""/>
          <p:cNvSpPr/>
          <p:nvPr/>
        </p:nvSpPr>
        <p:spPr>
          <a:xfrm>
            <a:off x="1620000" y="927000"/>
            <a:ext cx="5938200" cy="6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ZoneTexte 12"/>
          <p:cNvSpPr/>
          <p:nvPr/>
        </p:nvSpPr>
        <p:spPr>
          <a:xfrm>
            <a:off x="5040000" y="2489760"/>
            <a:ext cx="34747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534 + 19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ZoneTexte 14"/>
          <p:cNvSpPr/>
          <p:nvPr/>
        </p:nvSpPr>
        <p:spPr>
          <a:xfrm>
            <a:off x="7920000" y="2489760"/>
            <a:ext cx="1108440" cy="8215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ff0000"/>
                </a:solidFill>
                <a:latin typeface="Calibri"/>
              </a:rPr>
              <a:t>553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ZoneTexte 37"/>
          <p:cNvSpPr/>
          <p:nvPr/>
        </p:nvSpPr>
        <p:spPr>
          <a:xfrm>
            <a:off x="6147000" y="3740040"/>
            <a:ext cx="197964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</a:rPr>
              <a:t>+20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Accolade fermante 4"/>
          <p:cNvSpPr/>
          <p:nvPr/>
        </p:nvSpPr>
        <p:spPr>
          <a:xfrm rot="16200000">
            <a:off x="6896520" y="2824560"/>
            <a:ext cx="383760" cy="164844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47" dur="indefinite" restart="never" nodeType="tmRoot">
          <p:childTnLst>
            <p:seq>
              <p:cTn id="148" dur="indefinite" nodeType="mainSeq">
                <p:childTnLst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6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1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4" dur="500"/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4" name="ZoneTexte 5"/>
          <p:cNvSpPr/>
          <p:nvPr/>
        </p:nvSpPr>
        <p:spPr>
          <a:xfrm>
            <a:off x="720000" y="2700000"/>
            <a:ext cx="341928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152 + 19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"/>
          <p:cNvSpPr/>
          <p:nvPr/>
        </p:nvSpPr>
        <p:spPr>
          <a:xfrm>
            <a:off x="4573080" y="1098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400000" bIns="540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6" name=""/>
          <p:cNvSpPr/>
          <p:nvPr/>
        </p:nvSpPr>
        <p:spPr>
          <a:xfrm>
            <a:off x="1620000" y="927000"/>
            <a:ext cx="5938200" cy="6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ZoneTexte 16"/>
          <p:cNvSpPr/>
          <p:nvPr/>
        </p:nvSpPr>
        <p:spPr>
          <a:xfrm>
            <a:off x="4680000" y="2789640"/>
            <a:ext cx="377928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1052 + 19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0" name="ZoneTexte 5"/>
          <p:cNvSpPr/>
          <p:nvPr/>
        </p:nvSpPr>
        <p:spPr>
          <a:xfrm>
            <a:off x="49320" y="2343240"/>
            <a:ext cx="340344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152 + 19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ZoneTexte 8"/>
          <p:cNvSpPr/>
          <p:nvPr/>
        </p:nvSpPr>
        <p:spPr>
          <a:xfrm>
            <a:off x="3260520" y="2343240"/>
            <a:ext cx="1419480" cy="10047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</a:rPr>
              <a:t>171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ZoneTexte 9"/>
          <p:cNvSpPr/>
          <p:nvPr/>
        </p:nvSpPr>
        <p:spPr>
          <a:xfrm>
            <a:off x="1494720" y="3459240"/>
            <a:ext cx="19738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</a:rPr>
              <a:t>+20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Accolade fermante 10"/>
          <p:cNvSpPr/>
          <p:nvPr/>
        </p:nvSpPr>
        <p:spPr>
          <a:xfrm rot="16200000">
            <a:off x="2244240" y="2543760"/>
            <a:ext cx="383760" cy="164844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4" name=""/>
          <p:cNvSpPr/>
          <p:nvPr/>
        </p:nvSpPr>
        <p:spPr>
          <a:xfrm>
            <a:off x="4573080" y="1098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400000" bIns="540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65" name=""/>
          <p:cNvSpPr/>
          <p:nvPr/>
        </p:nvSpPr>
        <p:spPr>
          <a:xfrm>
            <a:off x="1620000" y="927000"/>
            <a:ext cx="5938200" cy="6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ZoneTexte 18"/>
          <p:cNvSpPr/>
          <p:nvPr/>
        </p:nvSpPr>
        <p:spPr>
          <a:xfrm>
            <a:off x="4735800" y="2633040"/>
            <a:ext cx="390420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1052 + 19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ZoneTexte 38"/>
          <p:cNvSpPr/>
          <p:nvPr/>
        </p:nvSpPr>
        <p:spPr>
          <a:xfrm>
            <a:off x="7704000" y="2633040"/>
            <a:ext cx="1440000" cy="8215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ff0000"/>
                </a:solidFill>
                <a:latin typeface="Calibri"/>
              </a:rPr>
              <a:t>1071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ZoneTexte 39"/>
          <p:cNvSpPr/>
          <p:nvPr/>
        </p:nvSpPr>
        <p:spPr>
          <a:xfrm>
            <a:off x="5946120" y="3702960"/>
            <a:ext cx="19738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</a:rPr>
              <a:t>+20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Accolade fermante 5"/>
          <p:cNvSpPr/>
          <p:nvPr/>
        </p:nvSpPr>
        <p:spPr>
          <a:xfrm rot="16200000">
            <a:off x="6695640" y="2787480"/>
            <a:ext cx="383760" cy="164844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65" dur="indefinite" restart="never" nodeType="tmRoot">
          <p:childTnLst>
            <p:seq>
              <p:cTn id="166" dur="indefinite" nodeType="mainSeq">
                <p:childTnLst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4" dur="50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2" dur="500"/>
                                        <p:tgtEl>
                                          <p:spTgt spid="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2" name="ZoneTexte 5"/>
          <p:cNvSpPr/>
          <p:nvPr/>
        </p:nvSpPr>
        <p:spPr>
          <a:xfrm>
            <a:off x="360000" y="259596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350 + 19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"/>
          <p:cNvSpPr/>
          <p:nvPr/>
        </p:nvSpPr>
        <p:spPr>
          <a:xfrm>
            <a:off x="4573080" y="1098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400000" bIns="540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74" name=""/>
          <p:cNvSpPr/>
          <p:nvPr/>
        </p:nvSpPr>
        <p:spPr>
          <a:xfrm>
            <a:off x="1620000" y="927000"/>
            <a:ext cx="5938200" cy="6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ZoneTexte 19"/>
          <p:cNvSpPr/>
          <p:nvPr/>
        </p:nvSpPr>
        <p:spPr>
          <a:xfrm>
            <a:off x="4860720" y="2700000"/>
            <a:ext cx="377928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8350 + 19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8" name="ZoneTexte 5"/>
          <p:cNvSpPr/>
          <p:nvPr/>
        </p:nvSpPr>
        <p:spPr>
          <a:xfrm>
            <a:off x="180720" y="2520000"/>
            <a:ext cx="340344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350 + 19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9" name="ZoneTexte 8"/>
          <p:cNvSpPr/>
          <p:nvPr/>
        </p:nvSpPr>
        <p:spPr>
          <a:xfrm>
            <a:off x="2864160" y="2523240"/>
            <a:ext cx="1275840" cy="8215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ff0000"/>
                </a:solidFill>
                <a:latin typeface="Calibri"/>
              </a:rPr>
              <a:t>369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ZoneTexte 9"/>
          <p:cNvSpPr/>
          <p:nvPr/>
        </p:nvSpPr>
        <p:spPr>
          <a:xfrm>
            <a:off x="1080000" y="3642120"/>
            <a:ext cx="19663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</a:rPr>
              <a:t>+20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1" name="Accolade fermante 10"/>
          <p:cNvSpPr/>
          <p:nvPr/>
        </p:nvSpPr>
        <p:spPr>
          <a:xfrm rot="16200000">
            <a:off x="1829520" y="2726640"/>
            <a:ext cx="383760" cy="164844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2" name=""/>
          <p:cNvSpPr/>
          <p:nvPr/>
        </p:nvSpPr>
        <p:spPr>
          <a:xfrm>
            <a:off x="4573080" y="1098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400000" bIns="540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83" name=""/>
          <p:cNvSpPr/>
          <p:nvPr/>
        </p:nvSpPr>
        <p:spPr>
          <a:xfrm>
            <a:off x="1620000" y="927000"/>
            <a:ext cx="5938200" cy="6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ZoneTexte 20"/>
          <p:cNvSpPr/>
          <p:nvPr/>
        </p:nvSpPr>
        <p:spPr>
          <a:xfrm>
            <a:off x="4680000" y="240264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8350 + 19 =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ZoneTexte 40"/>
          <p:cNvSpPr/>
          <p:nvPr/>
        </p:nvSpPr>
        <p:spPr>
          <a:xfrm>
            <a:off x="7663320" y="2585160"/>
            <a:ext cx="1480680" cy="8215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ff0000"/>
                </a:solidFill>
                <a:latin typeface="Calibri"/>
              </a:rPr>
              <a:t>8369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ZoneTexte 41"/>
          <p:cNvSpPr/>
          <p:nvPr/>
        </p:nvSpPr>
        <p:spPr>
          <a:xfrm>
            <a:off x="5985000" y="3560040"/>
            <a:ext cx="19350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</a:rPr>
              <a:t>+20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Accolade fermante 6"/>
          <p:cNvSpPr/>
          <p:nvPr/>
        </p:nvSpPr>
        <p:spPr>
          <a:xfrm rot="16200000">
            <a:off x="6734520" y="2644560"/>
            <a:ext cx="383760" cy="164844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83" dur="indefinite" restart="never" nodeType="tmRoot">
          <p:childTnLst>
            <p:seq>
              <p:cTn id="184" dur="indefinite" nodeType="mainSeq">
                <p:childTnLst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9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2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7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0" dur="500"/>
                                        <p:tgtEl>
                                          <p:spTgt spid="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848628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9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Observe la stratégie pour ajouter 29 à un nombre.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9" name="Zone de texte 2"/>
          <p:cNvSpPr/>
          <p:nvPr/>
        </p:nvSpPr>
        <p:spPr>
          <a:xfrm>
            <a:off x="4572000" y="1280160"/>
            <a:ext cx="3973320" cy="62496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53 </a:t>
            </a:r>
            <a:r>
              <a:rPr b="0" lang="fr-FR" sz="3600" spc="-1" strike="noStrike">
                <a:solidFill>
                  <a:srgbClr val="0070c0"/>
                </a:solidFill>
                <a:latin typeface="Calibri"/>
                <a:ea typeface="Calibri"/>
              </a:rPr>
              <a:t>+ 30 – 1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 = </a:t>
            </a: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Calibri"/>
              </a:rPr>
              <a:t>82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ZoneTexte 9"/>
          <p:cNvSpPr/>
          <p:nvPr/>
        </p:nvSpPr>
        <p:spPr>
          <a:xfrm>
            <a:off x="2719080" y="1288440"/>
            <a:ext cx="22010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53+ </a:t>
            </a: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29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=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1" name="ZoneTexte 10"/>
          <p:cNvSpPr/>
          <p:nvPr/>
        </p:nvSpPr>
        <p:spPr>
          <a:xfrm>
            <a:off x="5914080" y="3252600"/>
            <a:ext cx="91080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808080"/>
                </a:solidFill>
                <a:latin typeface="Calibri"/>
              </a:rPr>
              <a:t>83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2" name="Flèche : courbe vers le haut 11"/>
          <p:cNvSpPr/>
          <p:nvPr/>
        </p:nvSpPr>
        <p:spPr>
          <a:xfrm>
            <a:off x="2689560" y="3937320"/>
            <a:ext cx="3506760" cy="734040"/>
          </a:xfrm>
          <a:prstGeom prst="curvedUpArrow">
            <a:avLst>
              <a:gd name="adj1" fmla="val 0"/>
              <a:gd name="adj2" fmla="val 9533"/>
              <a:gd name="adj3" fmla="val 9002"/>
            </a:avLst>
          </a:prstGeom>
          <a:solidFill>
            <a:schemeClr val="bg1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3" name="Flèche : courbe vers le haut 12"/>
          <p:cNvSpPr/>
          <p:nvPr/>
        </p:nvSpPr>
        <p:spPr>
          <a:xfrm flipH="1">
            <a:off x="5588280" y="3933720"/>
            <a:ext cx="568800" cy="276840"/>
          </a:xfrm>
          <a:prstGeom prst="curvedUpArrow">
            <a:avLst>
              <a:gd name="adj1" fmla="val 0"/>
              <a:gd name="adj2" fmla="val 51309"/>
              <a:gd name="adj3" fmla="val 22273"/>
            </a:avLst>
          </a:prstGeom>
          <a:solidFill>
            <a:schemeClr val="bg1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4" name="ZoneTexte 13"/>
          <p:cNvSpPr/>
          <p:nvPr/>
        </p:nvSpPr>
        <p:spPr>
          <a:xfrm flipH="1" flipV="1" rot="10800000">
            <a:off x="3722400" y="4303800"/>
            <a:ext cx="130356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>
              <a:lnSpc>
                <a:spcPct val="100000"/>
              </a:lnSpc>
            </a:pPr>
            <a:r>
              <a:rPr b="0" lang="fr-FR" sz="1800" spc="-1" strike="noStrike">
                <a:solidFill>
                  <a:srgbClr val="0070c0"/>
                </a:solidFill>
                <a:latin typeface="Calibri"/>
              </a:rPr>
              <a:t>+ 30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5" name="ZoneTexte 15"/>
          <p:cNvSpPr/>
          <p:nvPr/>
        </p:nvSpPr>
        <p:spPr>
          <a:xfrm>
            <a:off x="5402160" y="3263760"/>
            <a:ext cx="53640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c00000"/>
                </a:solidFill>
                <a:latin typeface="Calibri"/>
              </a:rPr>
              <a:t>82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6" name="ZoneTexte 17"/>
          <p:cNvSpPr/>
          <p:nvPr/>
        </p:nvSpPr>
        <p:spPr>
          <a:xfrm flipV="1" rot="10800000">
            <a:off x="5727600" y="3862440"/>
            <a:ext cx="46908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1800" spc="-1" strike="noStrike">
                <a:solidFill>
                  <a:srgbClr val="0070c0"/>
                </a:solidFill>
                <a:latin typeface="Calibri"/>
              </a:rPr>
              <a:t>- 1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97" name="Connecteur droit 23"/>
          <p:cNvCxnSpPr/>
          <p:nvPr/>
        </p:nvCxnSpPr>
        <p:spPr>
          <a:xfrm>
            <a:off x="2719080" y="3502440"/>
            <a:ext cx="360" cy="36036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198" name="ZoneTexte 24"/>
          <p:cNvSpPr/>
          <p:nvPr/>
        </p:nvSpPr>
        <p:spPr>
          <a:xfrm>
            <a:off x="2460600" y="3264480"/>
            <a:ext cx="51732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53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Flèche : courbe vers le haut 25"/>
          <p:cNvSpPr/>
          <p:nvPr/>
        </p:nvSpPr>
        <p:spPr>
          <a:xfrm flipV="1">
            <a:off x="2719080" y="2552400"/>
            <a:ext cx="2941560" cy="717120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0" name="ZoneTexte 26"/>
          <p:cNvSpPr/>
          <p:nvPr/>
        </p:nvSpPr>
        <p:spPr>
          <a:xfrm flipH="1" flipV="1" rot="10800000">
            <a:off x="3925800" y="2203560"/>
            <a:ext cx="74592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fr-FR" sz="2000" spc="-1" strike="noStrike">
                <a:solidFill>
                  <a:srgbClr val="ff0000"/>
                </a:solidFill>
                <a:latin typeface="Calibri"/>
              </a:rPr>
              <a:t>+ 29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201" name="Connecteur droit 27"/>
          <p:cNvCxnSpPr/>
          <p:nvPr/>
        </p:nvCxnSpPr>
        <p:spPr>
          <a:xfrm>
            <a:off x="5670360" y="3682440"/>
            <a:ext cx="360" cy="18036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cxnSp>
        <p:nvCxnSpPr>
          <p:cNvPr id="202" name="Connecteur droit 28"/>
          <p:cNvCxnSpPr/>
          <p:nvPr/>
        </p:nvCxnSpPr>
        <p:spPr>
          <a:xfrm>
            <a:off x="6157440" y="3694320"/>
            <a:ext cx="360" cy="18036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cxnSp>
        <p:nvCxnSpPr>
          <p:cNvPr id="203" name="Connecteur droit 29"/>
          <p:cNvCxnSpPr/>
          <p:nvPr/>
        </p:nvCxnSpPr>
        <p:spPr>
          <a:xfrm>
            <a:off x="2346840" y="3855240"/>
            <a:ext cx="4275000" cy="36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204" name="ZoneTexte 32"/>
          <p:cNvSpPr/>
          <p:nvPr/>
        </p:nvSpPr>
        <p:spPr>
          <a:xfrm>
            <a:off x="1275480" y="5100840"/>
            <a:ext cx="6751080" cy="942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800" spc="-1" strike="noStrike">
                <a:solidFill>
                  <a:srgbClr val="c00000"/>
                </a:solidFill>
                <a:latin typeface="Calibri"/>
              </a:rPr>
              <a:t>Pour ajouter 29 à un nombre</a:t>
            </a: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, on ajoute 30, c’est-à-dire trois dizaines, puis on soustrait 1.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01" dur="indefinite" restart="never" nodeType="tmRoot">
          <p:childTnLst>
            <p:seq>
              <p:cTn id="202" dur="indefinite" nodeType="mainSeq">
                <p:childTnLst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0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5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8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3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8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>
                      <p:stCondLst>
                        <p:cond delay="indefinite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6" dur="500"/>
                                        <p:tgtEl>
                                          <p:spTgt spid="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1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>
                      <p:stCondLst>
                        <p:cond delay="indefinite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7" name="ZoneTexte 5"/>
          <p:cNvSpPr/>
          <p:nvPr/>
        </p:nvSpPr>
        <p:spPr>
          <a:xfrm>
            <a:off x="720000" y="2700000"/>
            <a:ext cx="305928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35 + 29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8" name=""/>
          <p:cNvSpPr/>
          <p:nvPr/>
        </p:nvSpPr>
        <p:spPr>
          <a:xfrm>
            <a:off x="4573080" y="1098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400000" bIns="540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09" name=""/>
          <p:cNvSpPr/>
          <p:nvPr/>
        </p:nvSpPr>
        <p:spPr>
          <a:xfrm>
            <a:off x="1620000" y="927000"/>
            <a:ext cx="5938200" cy="6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0" name="ZoneTexte 21"/>
          <p:cNvSpPr/>
          <p:nvPr/>
        </p:nvSpPr>
        <p:spPr>
          <a:xfrm>
            <a:off x="4860720" y="2700000"/>
            <a:ext cx="341928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365 + 29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3" name="ZoneTexte 5"/>
          <p:cNvSpPr/>
          <p:nvPr/>
        </p:nvSpPr>
        <p:spPr>
          <a:xfrm>
            <a:off x="456120" y="2355840"/>
            <a:ext cx="305928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35 + 29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4" name="ZoneTexte 8"/>
          <p:cNvSpPr/>
          <p:nvPr/>
        </p:nvSpPr>
        <p:spPr>
          <a:xfrm>
            <a:off x="3460320" y="2340000"/>
            <a:ext cx="111312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</a:rPr>
              <a:t>64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5" name="ZoneTexte 9"/>
          <p:cNvSpPr/>
          <p:nvPr/>
        </p:nvSpPr>
        <p:spPr>
          <a:xfrm>
            <a:off x="1535760" y="3590280"/>
            <a:ext cx="197964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</a:rPr>
              <a:t>+30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6" name="Accolade fermante 10"/>
          <p:cNvSpPr/>
          <p:nvPr/>
        </p:nvSpPr>
        <p:spPr>
          <a:xfrm rot="16200000">
            <a:off x="2285280" y="2674800"/>
            <a:ext cx="383760" cy="164844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7" name=""/>
          <p:cNvSpPr/>
          <p:nvPr/>
        </p:nvSpPr>
        <p:spPr>
          <a:xfrm>
            <a:off x="4573080" y="1098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400000" bIns="540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18" name=""/>
          <p:cNvSpPr/>
          <p:nvPr/>
        </p:nvSpPr>
        <p:spPr>
          <a:xfrm>
            <a:off x="1620000" y="927000"/>
            <a:ext cx="5938200" cy="6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9" name="ZoneTexte 22"/>
          <p:cNvSpPr/>
          <p:nvPr/>
        </p:nvSpPr>
        <p:spPr>
          <a:xfrm>
            <a:off x="4729320" y="2340000"/>
            <a:ext cx="283068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365 + 29 =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ZoneTexte 23"/>
          <p:cNvSpPr/>
          <p:nvPr/>
        </p:nvSpPr>
        <p:spPr>
          <a:xfrm>
            <a:off x="7380000" y="2415960"/>
            <a:ext cx="145800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</a:rPr>
              <a:t>394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1" name="ZoneTexte 42"/>
          <p:cNvSpPr/>
          <p:nvPr/>
        </p:nvSpPr>
        <p:spPr>
          <a:xfrm>
            <a:off x="5760360" y="3590280"/>
            <a:ext cx="197964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</a:rPr>
              <a:t>+30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2" name="Accolade fermante 7"/>
          <p:cNvSpPr/>
          <p:nvPr/>
        </p:nvSpPr>
        <p:spPr>
          <a:xfrm rot="16200000">
            <a:off x="6509880" y="2674800"/>
            <a:ext cx="383760" cy="164844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47" dur="indefinite" restart="never" nodeType="tmRoot">
          <p:childTnLst>
            <p:seq>
              <p:cTn id="248" dur="indefinite" nodeType="mainSeq">
                <p:childTnLst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53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56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7" fill="hold">
                      <p:stCondLst>
                        <p:cond delay="indefinite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61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64" dur="500"/>
                                        <p:tgtEl>
                                          <p:spTgt spid="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5" name="ZoneTexte 5"/>
          <p:cNvSpPr/>
          <p:nvPr/>
        </p:nvSpPr>
        <p:spPr>
          <a:xfrm>
            <a:off x="540000" y="2415960"/>
            <a:ext cx="341928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202 + 29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6" name=""/>
          <p:cNvSpPr/>
          <p:nvPr/>
        </p:nvSpPr>
        <p:spPr>
          <a:xfrm>
            <a:off x="4573080" y="1098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400000" bIns="540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27" name=""/>
          <p:cNvSpPr/>
          <p:nvPr/>
        </p:nvSpPr>
        <p:spPr>
          <a:xfrm>
            <a:off x="1620000" y="927000"/>
            <a:ext cx="5938200" cy="6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8" name="ZoneTexte 25"/>
          <p:cNvSpPr/>
          <p:nvPr/>
        </p:nvSpPr>
        <p:spPr>
          <a:xfrm>
            <a:off x="4860720" y="2415960"/>
            <a:ext cx="395928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4823 + 29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836424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Observe la stratégie pour ajouter 9 à un nombre.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Zone de texte 2"/>
          <p:cNvSpPr/>
          <p:nvPr/>
        </p:nvSpPr>
        <p:spPr>
          <a:xfrm>
            <a:off x="4572000" y="1280160"/>
            <a:ext cx="3973320" cy="62496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36 </a:t>
            </a:r>
            <a:r>
              <a:rPr b="0" lang="fr-FR" sz="3600" spc="-1" strike="noStrike">
                <a:solidFill>
                  <a:srgbClr val="0070c0"/>
                </a:solidFill>
                <a:latin typeface="Calibri"/>
                <a:ea typeface="Calibri"/>
              </a:rPr>
              <a:t>+ 10 – 1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 = </a:t>
            </a: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Calibri"/>
              </a:rPr>
              <a:t>45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ZoneTexte 9"/>
          <p:cNvSpPr/>
          <p:nvPr/>
        </p:nvSpPr>
        <p:spPr>
          <a:xfrm>
            <a:off x="2926080" y="1274400"/>
            <a:ext cx="164556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36 + </a:t>
            </a: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9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=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ZoneTexte 10"/>
          <p:cNvSpPr/>
          <p:nvPr/>
        </p:nvSpPr>
        <p:spPr>
          <a:xfrm>
            <a:off x="5914080" y="3252600"/>
            <a:ext cx="91080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808080"/>
                </a:solidFill>
                <a:latin typeface="Calibri"/>
              </a:rPr>
              <a:t>46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Flèche : courbe vers le haut 11"/>
          <p:cNvSpPr/>
          <p:nvPr/>
        </p:nvSpPr>
        <p:spPr>
          <a:xfrm>
            <a:off x="2689560" y="3937320"/>
            <a:ext cx="3506760" cy="734040"/>
          </a:xfrm>
          <a:prstGeom prst="curvedUpArrow">
            <a:avLst>
              <a:gd name="adj1" fmla="val 0"/>
              <a:gd name="adj2" fmla="val 9533"/>
              <a:gd name="adj3" fmla="val 9002"/>
            </a:avLst>
          </a:prstGeom>
          <a:solidFill>
            <a:schemeClr val="bg1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Flèche : courbe vers le haut 12"/>
          <p:cNvSpPr/>
          <p:nvPr/>
        </p:nvSpPr>
        <p:spPr>
          <a:xfrm flipH="1">
            <a:off x="5588280" y="3933720"/>
            <a:ext cx="568800" cy="276840"/>
          </a:xfrm>
          <a:prstGeom prst="curvedUpArrow">
            <a:avLst>
              <a:gd name="adj1" fmla="val 0"/>
              <a:gd name="adj2" fmla="val 51309"/>
              <a:gd name="adj3" fmla="val 22273"/>
            </a:avLst>
          </a:prstGeom>
          <a:solidFill>
            <a:schemeClr val="bg1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ZoneTexte 13"/>
          <p:cNvSpPr/>
          <p:nvPr/>
        </p:nvSpPr>
        <p:spPr>
          <a:xfrm flipH="1" flipV="1" rot="10800000">
            <a:off x="3722400" y="4303800"/>
            <a:ext cx="130356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>
              <a:lnSpc>
                <a:spcPct val="100000"/>
              </a:lnSpc>
            </a:pPr>
            <a:r>
              <a:rPr b="0" lang="fr-FR" sz="1800" spc="-1" strike="noStrike">
                <a:solidFill>
                  <a:srgbClr val="0070c0"/>
                </a:solidFill>
                <a:latin typeface="Calibri"/>
              </a:rPr>
              <a:t>+ 10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ZoneTexte 15"/>
          <p:cNvSpPr/>
          <p:nvPr/>
        </p:nvSpPr>
        <p:spPr>
          <a:xfrm>
            <a:off x="5402160" y="3263760"/>
            <a:ext cx="53640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c00000"/>
                </a:solidFill>
                <a:latin typeface="Calibri"/>
              </a:rPr>
              <a:t>45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ZoneTexte 17"/>
          <p:cNvSpPr/>
          <p:nvPr/>
        </p:nvSpPr>
        <p:spPr>
          <a:xfrm flipV="1" rot="10800000">
            <a:off x="5727600" y="3862440"/>
            <a:ext cx="46908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1800" spc="-1" strike="noStrike">
                <a:solidFill>
                  <a:srgbClr val="0070c0"/>
                </a:solidFill>
                <a:latin typeface="Calibri"/>
              </a:rPr>
              <a:t>- 1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55" name="Connecteur droit 23"/>
          <p:cNvCxnSpPr/>
          <p:nvPr/>
        </p:nvCxnSpPr>
        <p:spPr>
          <a:xfrm>
            <a:off x="2719080" y="3502440"/>
            <a:ext cx="360" cy="36036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56" name="ZoneTexte 24"/>
          <p:cNvSpPr/>
          <p:nvPr/>
        </p:nvSpPr>
        <p:spPr>
          <a:xfrm>
            <a:off x="2460600" y="3264480"/>
            <a:ext cx="51732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36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Flèche : courbe vers le haut 25"/>
          <p:cNvSpPr/>
          <p:nvPr/>
        </p:nvSpPr>
        <p:spPr>
          <a:xfrm flipV="1">
            <a:off x="2719080" y="2552400"/>
            <a:ext cx="2941560" cy="717120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ZoneTexte 26"/>
          <p:cNvSpPr/>
          <p:nvPr/>
        </p:nvSpPr>
        <p:spPr>
          <a:xfrm flipH="1" flipV="1" rot="10800000">
            <a:off x="3925800" y="2203560"/>
            <a:ext cx="74592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fr-FR" sz="2000" spc="-1" strike="noStrike">
                <a:solidFill>
                  <a:srgbClr val="ff0000"/>
                </a:solidFill>
                <a:latin typeface="Calibri"/>
              </a:rPr>
              <a:t>+ 9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59" name="Connecteur droit 27"/>
          <p:cNvCxnSpPr/>
          <p:nvPr/>
        </p:nvCxnSpPr>
        <p:spPr>
          <a:xfrm>
            <a:off x="5670360" y="3682440"/>
            <a:ext cx="360" cy="18036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cxnSp>
        <p:nvCxnSpPr>
          <p:cNvPr id="60" name="Connecteur droit 28"/>
          <p:cNvCxnSpPr/>
          <p:nvPr/>
        </p:nvCxnSpPr>
        <p:spPr>
          <a:xfrm>
            <a:off x="6157440" y="3694320"/>
            <a:ext cx="360" cy="18036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cxnSp>
        <p:nvCxnSpPr>
          <p:cNvPr id="61" name="Connecteur droit 29"/>
          <p:cNvCxnSpPr/>
          <p:nvPr/>
        </p:nvCxnSpPr>
        <p:spPr>
          <a:xfrm>
            <a:off x="2346840" y="3855240"/>
            <a:ext cx="4275000" cy="36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62" name="ZoneTexte 32"/>
          <p:cNvSpPr/>
          <p:nvPr/>
        </p:nvSpPr>
        <p:spPr>
          <a:xfrm>
            <a:off x="1275480" y="5100840"/>
            <a:ext cx="6751080" cy="942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800" spc="-1" strike="noStrike">
                <a:solidFill>
                  <a:srgbClr val="c00000"/>
                </a:solidFill>
                <a:latin typeface="Calibri"/>
              </a:rPr>
              <a:t>Pour ajouter 9 à un nombre</a:t>
            </a: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, on ajoute 10, c’est-à-dire une dizaine, puis on soustrait 1.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6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1" name="ZoneTexte 5"/>
          <p:cNvSpPr/>
          <p:nvPr/>
        </p:nvSpPr>
        <p:spPr>
          <a:xfrm>
            <a:off x="180000" y="2455560"/>
            <a:ext cx="288000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202 + 29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2" name="ZoneTexte 8"/>
          <p:cNvSpPr/>
          <p:nvPr/>
        </p:nvSpPr>
        <p:spPr>
          <a:xfrm>
            <a:off x="2732760" y="2340000"/>
            <a:ext cx="158724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</a:rPr>
              <a:t>231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3" name="ZoneTexte 9"/>
          <p:cNvSpPr/>
          <p:nvPr/>
        </p:nvSpPr>
        <p:spPr>
          <a:xfrm>
            <a:off x="1625400" y="3560040"/>
            <a:ext cx="19738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</a:rPr>
              <a:t>+30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4" name="Accolade fermante 10"/>
          <p:cNvSpPr/>
          <p:nvPr/>
        </p:nvSpPr>
        <p:spPr>
          <a:xfrm rot="16200000">
            <a:off x="2374920" y="2644560"/>
            <a:ext cx="383760" cy="164844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5" name=""/>
          <p:cNvSpPr/>
          <p:nvPr/>
        </p:nvSpPr>
        <p:spPr>
          <a:xfrm>
            <a:off x="4573080" y="1098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400000" bIns="540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36" name=""/>
          <p:cNvSpPr/>
          <p:nvPr/>
        </p:nvSpPr>
        <p:spPr>
          <a:xfrm>
            <a:off x="1620000" y="927000"/>
            <a:ext cx="5938200" cy="6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7" name="ZoneTexte 27"/>
          <p:cNvSpPr/>
          <p:nvPr/>
        </p:nvSpPr>
        <p:spPr>
          <a:xfrm>
            <a:off x="4573080" y="2352240"/>
            <a:ext cx="31669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4823 + 29 =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8" name="ZoneTexte 43"/>
          <p:cNvSpPr/>
          <p:nvPr/>
        </p:nvSpPr>
        <p:spPr>
          <a:xfrm>
            <a:off x="7508160" y="2534760"/>
            <a:ext cx="1635840" cy="8215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ff0000"/>
                </a:solidFill>
                <a:latin typeface="Calibri"/>
              </a:rPr>
              <a:t>4852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9" name="ZoneTexte 44"/>
          <p:cNvSpPr/>
          <p:nvPr/>
        </p:nvSpPr>
        <p:spPr>
          <a:xfrm>
            <a:off x="5766120" y="3459240"/>
            <a:ext cx="19738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</a:rPr>
              <a:t>+30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0" name="Accolade fermante 8"/>
          <p:cNvSpPr/>
          <p:nvPr/>
        </p:nvSpPr>
        <p:spPr>
          <a:xfrm rot="16200000">
            <a:off x="6515640" y="2543760"/>
            <a:ext cx="383760" cy="164844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65" dur="indefinite" restart="never" nodeType="tmRoot">
          <p:childTnLst>
            <p:seq>
              <p:cTn id="266" dur="indefinite" nodeType="mainSeq">
                <p:childTnLst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1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4" dur="50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5" fill="hold">
                      <p:stCondLst>
                        <p:cond delay="indefinite"/>
                      </p:stCondLst>
                      <p:childTnLst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9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82" dur="500"/>
                                        <p:tgtEl>
                                          <p:spTgt spid="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3" name="ZoneTexte 5"/>
          <p:cNvSpPr/>
          <p:nvPr/>
        </p:nvSpPr>
        <p:spPr>
          <a:xfrm>
            <a:off x="540000" y="2595960"/>
            <a:ext cx="341928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716 + 29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4" name=""/>
          <p:cNvSpPr/>
          <p:nvPr/>
        </p:nvSpPr>
        <p:spPr>
          <a:xfrm>
            <a:off x="4573080" y="1098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400000" bIns="540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45" name=""/>
          <p:cNvSpPr/>
          <p:nvPr/>
        </p:nvSpPr>
        <p:spPr>
          <a:xfrm>
            <a:off x="1620000" y="927000"/>
            <a:ext cx="5938200" cy="6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6" name="ZoneTexte 28"/>
          <p:cNvSpPr/>
          <p:nvPr/>
        </p:nvSpPr>
        <p:spPr>
          <a:xfrm>
            <a:off x="4860000" y="2595960"/>
            <a:ext cx="377928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7316 + 29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9" name="ZoneTexte 5"/>
          <p:cNvSpPr/>
          <p:nvPr/>
        </p:nvSpPr>
        <p:spPr>
          <a:xfrm>
            <a:off x="0" y="2437920"/>
            <a:ext cx="340344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716 + 29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0" name="ZoneTexte 8"/>
          <p:cNvSpPr/>
          <p:nvPr/>
        </p:nvSpPr>
        <p:spPr>
          <a:xfrm>
            <a:off x="3239280" y="2437920"/>
            <a:ext cx="144000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</a:rPr>
              <a:t>745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1" name="ZoneTexte 9"/>
          <p:cNvSpPr/>
          <p:nvPr/>
        </p:nvSpPr>
        <p:spPr>
          <a:xfrm>
            <a:off x="1452960" y="3560040"/>
            <a:ext cx="19663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</a:rPr>
              <a:t>+30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2" name="Accolade fermante 10"/>
          <p:cNvSpPr/>
          <p:nvPr/>
        </p:nvSpPr>
        <p:spPr>
          <a:xfrm rot="16200000">
            <a:off x="2202480" y="2644560"/>
            <a:ext cx="383760" cy="164844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3" name=""/>
          <p:cNvSpPr/>
          <p:nvPr/>
        </p:nvSpPr>
        <p:spPr>
          <a:xfrm>
            <a:off x="4573080" y="1098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400000" bIns="540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54" name=""/>
          <p:cNvSpPr/>
          <p:nvPr/>
        </p:nvSpPr>
        <p:spPr>
          <a:xfrm>
            <a:off x="1620000" y="927000"/>
            <a:ext cx="5938200" cy="6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5" name="ZoneTexte 29"/>
          <p:cNvSpPr/>
          <p:nvPr/>
        </p:nvSpPr>
        <p:spPr>
          <a:xfrm>
            <a:off x="4680000" y="2340000"/>
            <a:ext cx="307404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7316 + 29 =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6" name="ZoneTexte 45"/>
          <p:cNvSpPr/>
          <p:nvPr/>
        </p:nvSpPr>
        <p:spPr>
          <a:xfrm>
            <a:off x="7560000" y="2522520"/>
            <a:ext cx="1440000" cy="8215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ff0000"/>
                </a:solidFill>
                <a:latin typeface="Calibri"/>
              </a:rPr>
              <a:t>7345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7" name="ZoneTexte 46"/>
          <p:cNvSpPr/>
          <p:nvPr/>
        </p:nvSpPr>
        <p:spPr>
          <a:xfrm>
            <a:off x="5953680" y="3450240"/>
            <a:ext cx="19663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</a:rPr>
              <a:t>+30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8" name="Accolade fermante 9"/>
          <p:cNvSpPr/>
          <p:nvPr/>
        </p:nvSpPr>
        <p:spPr>
          <a:xfrm rot="16200000">
            <a:off x="6703200" y="2534760"/>
            <a:ext cx="383760" cy="164844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83" dur="indefinite" restart="never" nodeType="tmRoot">
          <p:childTnLst>
            <p:seq>
              <p:cTn id="284" dur="indefinite" nodeType="mainSeq">
                <p:childTnLst>
                  <p:par>
                    <p:cTn id="285" fill="hold">
                      <p:stCondLst>
                        <p:cond delay="indefinite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89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2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3" fill="hold">
                      <p:stCondLst>
                        <p:cond delay="indefinite"/>
                      </p:stCondLst>
                      <p:childTnLst>
                        <p:par>
                          <p:cTn id="294" fill="hold">
                            <p:stCondLst>
                              <p:cond delay="0"/>
                            </p:stCondLst>
                            <p:childTnLst>
                              <p:par>
                                <p:cTn id="29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7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00" dur="500"/>
                                        <p:tgtEl>
                                          <p:spTgt spid="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ZoneTexte 5"/>
          <p:cNvSpPr/>
          <p:nvPr/>
        </p:nvSpPr>
        <p:spPr>
          <a:xfrm>
            <a:off x="900000" y="2595960"/>
            <a:ext cx="270000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73 + 9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"/>
          <p:cNvSpPr/>
          <p:nvPr/>
        </p:nvSpPr>
        <p:spPr>
          <a:xfrm>
            <a:off x="4573080" y="1089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400000" bIns="540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7" name=""/>
          <p:cNvSpPr/>
          <p:nvPr/>
        </p:nvSpPr>
        <p:spPr>
          <a:xfrm>
            <a:off x="1620000" y="918000"/>
            <a:ext cx="5938200" cy="6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ZoneTexte 1"/>
          <p:cNvSpPr/>
          <p:nvPr/>
        </p:nvSpPr>
        <p:spPr>
          <a:xfrm>
            <a:off x="5040000" y="2700000"/>
            <a:ext cx="306000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773 + 9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ZoneTexte 5"/>
          <p:cNvSpPr/>
          <p:nvPr/>
        </p:nvSpPr>
        <p:spPr>
          <a:xfrm>
            <a:off x="540000" y="2181600"/>
            <a:ext cx="270000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73 + 9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ZoneTexte 8"/>
          <p:cNvSpPr/>
          <p:nvPr/>
        </p:nvSpPr>
        <p:spPr>
          <a:xfrm>
            <a:off x="3103920" y="2181600"/>
            <a:ext cx="111312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</a:rPr>
              <a:t>82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ZoneTexte 9"/>
          <p:cNvSpPr/>
          <p:nvPr/>
        </p:nvSpPr>
        <p:spPr>
          <a:xfrm>
            <a:off x="1337760" y="3380040"/>
            <a:ext cx="48733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</a:rPr>
              <a:t>+10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Accolade fermante 10"/>
          <p:cNvSpPr/>
          <p:nvPr/>
        </p:nvSpPr>
        <p:spPr>
          <a:xfrm rot="16200000">
            <a:off x="2087280" y="2464200"/>
            <a:ext cx="383760" cy="164844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"/>
          <p:cNvSpPr/>
          <p:nvPr/>
        </p:nvSpPr>
        <p:spPr>
          <a:xfrm>
            <a:off x="4573080" y="1098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400000" bIns="540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76" name=""/>
          <p:cNvSpPr/>
          <p:nvPr/>
        </p:nvSpPr>
        <p:spPr>
          <a:xfrm>
            <a:off x="1620000" y="927000"/>
            <a:ext cx="5938200" cy="6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ZoneTexte 2"/>
          <p:cNvSpPr/>
          <p:nvPr/>
        </p:nvSpPr>
        <p:spPr>
          <a:xfrm>
            <a:off x="4719600" y="2160000"/>
            <a:ext cx="320040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773 + 9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ZoneTexte 30"/>
          <p:cNvSpPr/>
          <p:nvPr/>
        </p:nvSpPr>
        <p:spPr>
          <a:xfrm>
            <a:off x="7692840" y="2160000"/>
            <a:ext cx="152784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</a:rPr>
              <a:t>782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ZoneTexte 31"/>
          <p:cNvSpPr/>
          <p:nvPr/>
        </p:nvSpPr>
        <p:spPr>
          <a:xfrm>
            <a:off x="5926680" y="3358440"/>
            <a:ext cx="48733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</a:rPr>
              <a:t>+10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Accolade fermante 1"/>
          <p:cNvSpPr/>
          <p:nvPr/>
        </p:nvSpPr>
        <p:spPr>
          <a:xfrm rot="16200000">
            <a:off x="6676200" y="2442600"/>
            <a:ext cx="383760" cy="164844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7" dur="indefinite" restart="never" nodeType="tmRoot">
          <p:childTnLst>
            <p:seq>
              <p:cTn id="48" dur="indefinite" nodeType="mainSeq">
                <p:childTnLst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4" dur="5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ZoneTexte 5"/>
          <p:cNvSpPr/>
          <p:nvPr/>
        </p:nvSpPr>
        <p:spPr>
          <a:xfrm>
            <a:off x="720000" y="2415960"/>
            <a:ext cx="306000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125 + 9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"/>
          <p:cNvSpPr/>
          <p:nvPr/>
        </p:nvSpPr>
        <p:spPr>
          <a:xfrm>
            <a:off x="4573080" y="1098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400000" bIns="540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85" name=""/>
          <p:cNvSpPr/>
          <p:nvPr/>
        </p:nvSpPr>
        <p:spPr>
          <a:xfrm>
            <a:off x="1620000" y="927000"/>
            <a:ext cx="5938200" cy="6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ZoneTexte 3"/>
          <p:cNvSpPr/>
          <p:nvPr/>
        </p:nvSpPr>
        <p:spPr>
          <a:xfrm>
            <a:off x="5220000" y="2340000"/>
            <a:ext cx="341928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4125 + 9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9" name="ZoneTexte 5"/>
          <p:cNvSpPr/>
          <p:nvPr/>
        </p:nvSpPr>
        <p:spPr>
          <a:xfrm>
            <a:off x="88560" y="2326680"/>
            <a:ext cx="343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125 + 9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ZoneTexte 8"/>
          <p:cNvSpPr/>
          <p:nvPr/>
        </p:nvSpPr>
        <p:spPr>
          <a:xfrm>
            <a:off x="3092760" y="2300040"/>
            <a:ext cx="158724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</a:rPr>
              <a:t>134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ZoneTexte 9"/>
          <p:cNvSpPr/>
          <p:nvPr/>
        </p:nvSpPr>
        <p:spPr>
          <a:xfrm>
            <a:off x="1168560" y="3380040"/>
            <a:ext cx="19933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</a:rPr>
              <a:t>+10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Accolade fermante 10"/>
          <p:cNvSpPr/>
          <p:nvPr/>
        </p:nvSpPr>
        <p:spPr>
          <a:xfrm rot="16200000">
            <a:off x="2032200" y="2533320"/>
            <a:ext cx="383760" cy="164844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"/>
          <p:cNvSpPr/>
          <p:nvPr/>
        </p:nvSpPr>
        <p:spPr>
          <a:xfrm>
            <a:off x="4573080" y="1098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400000" bIns="540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4" name=""/>
          <p:cNvSpPr/>
          <p:nvPr/>
        </p:nvSpPr>
        <p:spPr>
          <a:xfrm>
            <a:off x="1620000" y="927000"/>
            <a:ext cx="5938200" cy="6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ZoneTexte 4"/>
          <p:cNvSpPr/>
          <p:nvPr/>
        </p:nvSpPr>
        <p:spPr>
          <a:xfrm>
            <a:off x="5026680" y="2418480"/>
            <a:ext cx="48733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4125 + 9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ZoneTexte 33"/>
          <p:cNvSpPr/>
          <p:nvPr/>
        </p:nvSpPr>
        <p:spPr>
          <a:xfrm>
            <a:off x="7380000" y="2418480"/>
            <a:ext cx="1620000" cy="8215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ff0000"/>
                </a:solidFill>
                <a:latin typeface="Calibri"/>
              </a:rPr>
              <a:t>4134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ZoneTexte 34"/>
          <p:cNvSpPr/>
          <p:nvPr/>
        </p:nvSpPr>
        <p:spPr>
          <a:xfrm>
            <a:off x="6150960" y="3448800"/>
            <a:ext cx="48733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</a:rPr>
              <a:t>+10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Accolade fermante 2"/>
          <p:cNvSpPr/>
          <p:nvPr/>
        </p:nvSpPr>
        <p:spPr>
          <a:xfrm rot="16200000">
            <a:off x="6900480" y="2533320"/>
            <a:ext cx="383760" cy="164844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5" dur="indefinite" restart="never" nodeType="tmRoot">
          <p:childTnLst>
            <p:seq>
              <p:cTn id="66" dur="indefinite" nodeType="mainSeq">
                <p:childTnLst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4" dur="50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2" dur="5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1" name="ZoneTexte 5"/>
          <p:cNvSpPr/>
          <p:nvPr/>
        </p:nvSpPr>
        <p:spPr>
          <a:xfrm>
            <a:off x="706680" y="2700000"/>
            <a:ext cx="30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387 + 9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"/>
          <p:cNvSpPr/>
          <p:nvPr/>
        </p:nvSpPr>
        <p:spPr>
          <a:xfrm>
            <a:off x="4573080" y="1098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400000" bIns="540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3" name=""/>
          <p:cNvSpPr/>
          <p:nvPr/>
        </p:nvSpPr>
        <p:spPr>
          <a:xfrm>
            <a:off x="1620000" y="927000"/>
            <a:ext cx="5938200" cy="6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ZoneTexte 6"/>
          <p:cNvSpPr/>
          <p:nvPr/>
        </p:nvSpPr>
        <p:spPr>
          <a:xfrm>
            <a:off x="5040000" y="2700000"/>
            <a:ext cx="341928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3807 + 9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ZoneTexte 5"/>
          <p:cNvSpPr/>
          <p:nvPr/>
        </p:nvSpPr>
        <p:spPr>
          <a:xfrm>
            <a:off x="88560" y="2366640"/>
            <a:ext cx="305928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387 + 9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ZoneTexte 8"/>
          <p:cNvSpPr/>
          <p:nvPr/>
        </p:nvSpPr>
        <p:spPr>
          <a:xfrm>
            <a:off x="3092760" y="2340000"/>
            <a:ext cx="158724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</a:rPr>
              <a:t>396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ZoneTexte 9"/>
          <p:cNvSpPr/>
          <p:nvPr/>
        </p:nvSpPr>
        <p:spPr>
          <a:xfrm>
            <a:off x="1282680" y="3488760"/>
            <a:ext cx="18651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</a:rPr>
              <a:t>+10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Accolade fermante 10"/>
          <p:cNvSpPr/>
          <p:nvPr/>
        </p:nvSpPr>
        <p:spPr>
          <a:xfrm rot="16200000">
            <a:off x="2032200" y="2573280"/>
            <a:ext cx="383760" cy="164844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1" name=""/>
          <p:cNvSpPr/>
          <p:nvPr/>
        </p:nvSpPr>
        <p:spPr>
          <a:xfrm>
            <a:off x="4573080" y="1098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400000" bIns="540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12" name=""/>
          <p:cNvSpPr/>
          <p:nvPr/>
        </p:nvSpPr>
        <p:spPr>
          <a:xfrm>
            <a:off x="1620000" y="927000"/>
            <a:ext cx="5938200" cy="6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ZoneTexte 7"/>
          <p:cNvSpPr/>
          <p:nvPr/>
        </p:nvSpPr>
        <p:spPr>
          <a:xfrm>
            <a:off x="4845960" y="2441160"/>
            <a:ext cx="379404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3807 + 9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ZoneTexte 35"/>
          <p:cNvSpPr/>
          <p:nvPr/>
        </p:nvSpPr>
        <p:spPr>
          <a:xfrm>
            <a:off x="7390080" y="2455560"/>
            <a:ext cx="1429920" cy="8215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ff0000"/>
                </a:solidFill>
                <a:latin typeface="Calibri"/>
              </a:rPr>
              <a:t>3816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ZoneTexte 36"/>
          <p:cNvSpPr/>
          <p:nvPr/>
        </p:nvSpPr>
        <p:spPr>
          <a:xfrm>
            <a:off x="5891760" y="3545640"/>
            <a:ext cx="18651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</a:rPr>
              <a:t>+10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Accolade fermante 3"/>
          <p:cNvSpPr/>
          <p:nvPr/>
        </p:nvSpPr>
        <p:spPr>
          <a:xfrm rot="16200000">
            <a:off x="6641280" y="2630160"/>
            <a:ext cx="383760" cy="164844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3" dur="indefinite" restart="never" nodeType="tmRoot">
          <p:childTnLst>
            <p:seq>
              <p:cTn id="84" dur="indefinite" nodeType="mainSeq">
                <p:childTnLst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0" dur="500"/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848628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9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Observe la stratégie pour ajouter 19 à un nombre.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Zone de texte 2"/>
          <p:cNvSpPr/>
          <p:nvPr/>
        </p:nvSpPr>
        <p:spPr>
          <a:xfrm>
            <a:off x="4572000" y="1280160"/>
            <a:ext cx="3973320" cy="62496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45 </a:t>
            </a:r>
            <a:r>
              <a:rPr b="0" lang="fr-FR" sz="3600" spc="-1" strike="noStrike">
                <a:solidFill>
                  <a:srgbClr val="0070c0"/>
                </a:solidFill>
                <a:latin typeface="Calibri"/>
                <a:ea typeface="Calibri"/>
              </a:rPr>
              <a:t>+ 20 – 1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 = </a:t>
            </a: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Calibri"/>
              </a:rPr>
              <a:t>64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ZoneTexte 9"/>
          <p:cNvSpPr/>
          <p:nvPr/>
        </p:nvSpPr>
        <p:spPr>
          <a:xfrm>
            <a:off x="2719080" y="1288440"/>
            <a:ext cx="22010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45 + </a:t>
            </a: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19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=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ZoneTexte 10"/>
          <p:cNvSpPr/>
          <p:nvPr/>
        </p:nvSpPr>
        <p:spPr>
          <a:xfrm>
            <a:off x="5914080" y="3252600"/>
            <a:ext cx="91080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808080"/>
                </a:solidFill>
                <a:latin typeface="Calibri"/>
              </a:rPr>
              <a:t>65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Flèche : courbe vers le haut 11"/>
          <p:cNvSpPr/>
          <p:nvPr/>
        </p:nvSpPr>
        <p:spPr>
          <a:xfrm>
            <a:off x="2689560" y="3937320"/>
            <a:ext cx="3506760" cy="734040"/>
          </a:xfrm>
          <a:prstGeom prst="curvedUpArrow">
            <a:avLst>
              <a:gd name="adj1" fmla="val 0"/>
              <a:gd name="adj2" fmla="val 9533"/>
              <a:gd name="adj3" fmla="val 9002"/>
            </a:avLst>
          </a:prstGeom>
          <a:solidFill>
            <a:schemeClr val="bg1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Flèche : courbe vers le haut 12"/>
          <p:cNvSpPr/>
          <p:nvPr/>
        </p:nvSpPr>
        <p:spPr>
          <a:xfrm flipH="1">
            <a:off x="5588280" y="3933720"/>
            <a:ext cx="568800" cy="276840"/>
          </a:xfrm>
          <a:prstGeom prst="curvedUpArrow">
            <a:avLst>
              <a:gd name="adj1" fmla="val 0"/>
              <a:gd name="adj2" fmla="val 51309"/>
              <a:gd name="adj3" fmla="val 22273"/>
            </a:avLst>
          </a:prstGeom>
          <a:solidFill>
            <a:schemeClr val="bg1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3" name="ZoneTexte 13"/>
          <p:cNvSpPr/>
          <p:nvPr/>
        </p:nvSpPr>
        <p:spPr>
          <a:xfrm flipH="1" flipV="1" rot="10800000">
            <a:off x="3722400" y="4303800"/>
            <a:ext cx="130356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>
              <a:lnSpc>
                <a:spcPct val="100000"/>
              </a:lnSpc>
            </a:pPr>
            <a:r>
              <a:rPr b="0" lang="fr-FR" sz="1800" spc="-1" strike="noStrike">
                <a:solidFill>
                  <a:srgbClr val="0070c0"/>
                </a:solidFill>
                <a:latin typeface="Calibri"/>
              </a:rPr>
              <a:t>+ 20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ZoneTexte 15"/>
          <p:cNvSpPr/>
          <p:nvPr/>
        </p:nvSpPr>
        <p:spPr>
          <a:xfrm>
            <a:off x="5402160" y="3263760"/>
            <a:ext cx="53640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c00000"/>
                </a:solidFill>
                <a:latin typeface="Calibri"/>
              </a:rPr>
              <a:t>64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ZoneTexte 17"/>
          <p:cNvSpPr/>
          <p:nvPr/>
        </p:nvSpPr>
        <p:spPr>
          <a:xfrm flipV="1" rot="10800000">
            <a:off x="5727600" y="3862440"/>
            <a:ext cx="46908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1800" spc="-1" strike="noStrike">
                <a:solidFill>
                  <a:srgbClr val="0070c0"/>
                </a:solidFill>
                <a:latin typeface="Calibri"/>
              </a:rPr>
              <a:t>- 1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26" name="Connecteur droit 23"/>
          <p:cNvCxnSpPr/>
          <p:nvPr/>
        </p:nvCxnSpPr>
        <p:spPr>
          <a:xfrm>
            <a:off x="2719080" y="3502440"/>
            <a:ext cx="360" cy="36036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127" name="ZoneTexte 24"/>
          <p:cNvSpPr/>
          <p:nvPr/>
        </p:nvSpPr>
        <p:spPr>
          <a:xfrm>
            <a:off x="2460600" y="3264480"/>
            <a:ext cx="51732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45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Flèche : courbe vers le haut 25"/>
          <p:cNvSpPr/>
          <p:nvPr/>
        </p:nvSpPr>
        <p:spPr>
          <a:xfrm flipV="1">
            <a:off x="2719080" y="2552400"/>
            <a:ext cx="2941560" cy="717120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9" name="ZoneTexte 26"/>
          <p:cNvSpPr/>
          <p:nvPr/>
        </p:nvSpPr>
        <p:spPr>
          <a:xfrm flipH="1" flipV="1" rot="10800000">
            <a:off x="3925800" y="2203560"/>
            <a:ext cx="74592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fr-FR" sz="2000" spc="-1" strike="noStrike">
                <a:solidFill>
                  <a:srgbClr val="ff0000"/>
                </a:solidFill>
                <a:latin typeface="Calibri"/>
              </a:rPr>
              <a:t>+ 19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30" name="Connecteur droit 27"/>
          <p:cNvCxnSpPr/>
          <p:nvPr/>
        </p:nvCxnSpPr>
        <p:spPr>
          <a:xfrm>
            <a:off x="5670360" y="3682440"/>
            <a:ext cx="360" cy="18036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cxnSp>
        <p:nvCxnSpPr>
          <p:cNvPr id="131" name="Connecteur droit 28"/>
          <p:cNvCxnSpPr/>
          <p:nvPr/>
        </p:nvCxnSpPr>
        <p:spPr>
          <a:xfrm>
            <a:off x="6157440" y="3694320"/>
            <a:ext cx="360" cy="18036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cxnSp>
        <p:nvCxnSpPr>
          <p:cNvPr id="132" name="Connecteur droit 29"/>
          <p:cNvCxnSpPr/>
          <p:nvPr/>
        </p:nvCxnSpPr>
        <p:spPr>
          <a:xfrm>
            <a:off x="2346840" y="3855240"/>
            <a:ext cx="4275000" cy="36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133" name="ZoneTexte 32"/>
          <p:cNvSpPr/>
          <p:nvPr/>
        </p:nvSpPr>
        <p:spPr>
          <a:xfrm>
            <a:off x="1275480" y="5100840"/>
            <a:ext cx="6751080" cy="942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800" spc="-1" strike="noStrike">
                <a:solidFill>
                  <a:srgbClr val="c00000"/>
                </a:solidFill>
                <a:latin typeface="Calibri"/>
              </a:rPr>
              <a:t>Pour ajouter 19 à un nombre</a:t>
            </a: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, on ajoute 20, c’est-à-dire deux dizaines, puis on soustrait 1.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01" dur="indefinite" restart="never" nodeType="tmRoot">
          <p:childTnLst>
            <p:seq>
              <p:cTn id="102" dur="indefinite" nodeType="mainSeq">
                <p:childTnLst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0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5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1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6" dur="500"/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6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650</TotalTime>
  <Application>LibreOffice/7.4.3.2$Windows_X86_64 LibreOffice_project/1048a8393ae2eeec98dff31b5c133c5f1d08b890</Application>
  <AppVersion>15.0000</AppVersion>
  <Words>342</Words>
  <Paragraphs>104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</dc:creator>
  <dc:description/>
  <dc:language>fr-FR</dc:language>
  <cp:lastModifiedBy/>
  <dcterms:modified xsi:type="dcterms:W3CDTF">2025-08-18T16:02:56Z</dcterms:modified>
  <cp:revision>39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22</vt:i4>
  </property>
</Properties>
</file>